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96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728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09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80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65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702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836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491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90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45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79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445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42BC6-70C7-4EF2-91D8-AB3BE154F85F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366B2-5A31-4976-AEE4-CB26F382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529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avi"/><Relationship Id="rId7" Type="http://schemas.openxmlformats.org/officeDocument/2006/relationships/image" Target="../media/image2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.png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5.png"/><Relationship Id="rId4" Type="http://schemas.openxmlformats.org/officeDocument/2006/relationships/video" Target="../media/media2.avi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89" t="26297" r="8015" b="26481"/>
          <a:stretch/>
        </p:blipFill>
        <p:spPr>
          <a:xfrm>
            <a:off x="626" y="953037"/>
            <a:ext cx="5875203" cy="23856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2007378" y="180700"/>
            <a:ext cx="1948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ambria" panose="02040503050406030204" pitchFamily="18" charset="0"/>
              </a:rPr>
              <a:t>Phase subtraction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66536" y="180700"/>
            <a:ext cx="164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Phase addition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74" t="26103" r="8133" b="26385"/>
          <a:stretch/>
        </p:blipFill>
        <p:spPr>
          <a:xfrm>
            <a:off x="6316797" y="941293"/>
            <a:ext cx="5875203" cy="24091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8.Phase_Evo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266518" y="3474521"/>
            <a:ext cx="3974507" cy="2980880"/>
          </a:xfrm>
          <a:prstGeom prst="rect">
            <a:avLst/>
          </a:prstGeom>
        </p:spPr>
      </p:pic>
      <p:pic>
        <p:nvPicPr>
          <p:cNvPr id="9" name="8.Phase_Evol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0347" y="3474521"/>
            <a:ext cx="3974507" cy="2980880"/>
          </a:xfrm>
          <a:prstGeom prst="rect">
            <a:avLst/>
          </a:prstGeom>
        </p:spPr>
      </p:pic>
      <p:sp>
        <p:nvSpPr>
          <p:cNvPr id="10" name="TextShape 2"/>
          <p:cNvSpPr txBox="1"/>
          <p:nvPr/>
        </p:nvSpPr>
        <p:spPr>
          <a:xfrm>
            <a:off x="12966" y="6519796"/>
            <a:ext cx="7886430" cy="338204"/>
          </a:xfrm>
          <a:prstGeom prst="rect">
            <a:avLst/>
          </a:prstGeom>
          <a:noFill/>
          <a:ln>
            <a:noFill/>
          </a:ln>
        </p:spPr>
        <p:txBody>
          <a:bodyPr lIns="68580" tIns="34290" rIns="68580" bIns="34290"/>
          <a:lstStyle/>
          <a:p>
            <a:pPr>
              <a:lnSpc>
                <a:spcPct val="90000"/>
              </a:lnSpc>
              <a:spcBef>
                <a:spcPts val="751"/>
              </a:spcBef>
            </a:pPr>
            <a:r>
              <a:rPr lang="en-US" sz="2100" spc="-1" dirty="0">
                <a:solidFill>
                  <a:srgbClr val="000000"/>
                </a:solidFill>
                <a:latin typeface="Calibri"/>
              </a:rPr>
              <a:t>Data: </a:t>
            </a:r>
            <a:r>
              <a:rPr lang="en-US" sz="2100" spc="-1" dirty="0" smtClean="0">
                <a:solidFill>
                  <a:srgbClr val="000000"/>
                </a:solidFill>
                <a:latin typeface="Calibri"/>
              </a:rPr>
              <a:t>2018-04-17_leaky_E_4_V_RHCP_X_3</a:t>
            </a:r>
            <a:r>
              <a:rPr lang="en-US" sz="2100" spc="-1" dirty="0">
                <a:solidFill>
                  <a:srgbClr val="000000"/>
                </a:solidFill>
                <a:latin typeface="Calibri"/>
              </a:rPr>
              <a:t>		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Rectangle 10"/>
              <p:cNvSpPr/>
              <p:nvPr/>
            </p:nvSpPr>
            <p:spPr>
              <a:xfrm>
                <a:off x="8429700" y="550032"/>
                <a:ext cx="1717072" cy="3912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ϕ</m:t>
                          </m:r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ϕ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9700" y="550032"/>
                <a:ext cx="1717072" cy="391261"/>
              </a:xfrm>
              <a:prstGeom prst="rect">
                <a:avLst/>
              </a:prstGeom>
              <a:blipFill>
                <a:blip r:embed="rId10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/>
              <p:cNvSpPr/>
              <p:nvPr/>
            </p:nvSpPr>
            <p:spPr>
              <a:xfrm>
                <a:off x="2079064" y="529578"/>
                <a:ext cx="1717072" cy="3912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ϕ</m:t>
                          </m:r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ϕ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9064" y="529578"/>
                <a:ext cx="1717072" cy="391261"/>
              </a:xfrm>
              <a:prstGeom prst="rect">
                <a:avLst/>
              </a:prstGeom>
              <a:blipFill>
                <a:blip r:embed="rId11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5509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68237" cy="656823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Cambria" panose="02040503050406030204" pitchFamily="18" charset="0"/>
              </a:rPr>
              <a:t>Implementation of phase correction</a:t>
            </a:r>
            <a:endParaRPr lang="en-US" sz="3200" dirty="0">
              <a:latin typeface="Cambria" panose="020405030504060302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796344"/>
            <a:ext cx="11951594" cy="6568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latin typeface="Cambria" panose="02040503050406030204" pitchFamily="18" charset="0"/>
              </a:rPr>
              <a:t>From </a:t>
            </a:r>
            <a:r>
              <a:rPr lang="en-US" sz="2400" dirty="0" err="1" smtClean="0">
                <a:latin typeface="Cambria" panose="02040503050406030204" pitchFamily="18" charset="0"/>
              </a:rPr>
              <a:t>Ocelic</a:t>
            </a:r>
            <a:r>
              <a:rPr lang="en-US" sz="2400" dirty="0" smtClean="0">
                <a:latin typeface="Cambria" panose="02040503050406030204" pitchFamily="18" charset="0"/>
              </a:rPr>
              <a:t> et al. “</a:t>
            </a:r>
            <a:r>
              <a:rPr lang="en-US" sz="2400" dirty="0" err="1" smtClean="0">
                <a:latin typeface="Cambria" panose="02040503050406030204" pitchFamily="18" charset="0"/>
              </a:rPr>
              <a:t>Pseudoheterodyne</a:t>
            </a:r>
            <a:r>
              <a:rPr lang="en-US" sz="2400" dirty="0" smtClean="0">
                <a:latin typeface="Cambria" panose="02040503050406030204" pitchFamily="18" charset="0"/>
              </a:rPr>
              <a:t> detection for background-free near field spectroscopy”, let </a:t>
            </a:r>
            <a:r>
              <a:rPr lang="en-US" sz="2400" dirty="0" err="1" smtClean="0">
                <a:latin typeface="Cambria" panose="02040503050406030204" pitchFamily="18" charset="0"/>
              </a:rPr>
              <a:t>un,m</a:t>
            </a:r>
            <a:r>
              <a:rPr lang="en-US" sz="2400" dirty="0" smtClean="0">
                <a:latin typeface="Cambria" panose="02040503050406030204" pitchFamily="18" charset="0"/>
              </a:rPr>
              <a:t> the measured signal from the n-</a:t>
            </a:r>
            <a:r>
              <a:rPr lang="en-US" sz="2400" dirty="0" err="1" smtClean="0">
                <a:latin typeface="Cambria" panose="02040503050406030204" pitchFamily="18" charset="0"/>
              </a:rPr>
              <a:t>th</a:t>
            </a:r>
            <a:r>
              <a:rPr lang="en-US" sz="2400" dirty="0" smtClean="0">
                <a:latin typeface="Cambria" panose="02040503050406030204" pitchFamily="18" charset="0"/>
              </a:rPr>
              <a:t> harmonic and the m-</a:t>
            </a:r>
            <a:r>
              <a:rPr lang="en-US" sz="2400" dirty="0" err="1" smtClean="0">
                <a:latin typeface="Cambria" panose="02040503050406030204" pitchFamily="18" charset="0"/>
              </a:rPr>
              <a:t>th</a:t>
            </a:r>
            <a:r>
              <a:rPr lang="en-US" sz="2400" dirty="0" smtClean="0">
                <a:latin typeface="Cambria" panose="02040503050406030204" pitchFamily="18" charset="0"/>
              </a:rPr>
              <a:t> sideband, then </a:t>
            </a:r>
            <a:endParaRPr lang="en-US" sz="2400" dirty="0">
              <a:latin typeface="Cambria" panose="0204050305040603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13" y="1592688"/>
            <a:ext cx="7040448" cy="9900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13" y="2722272"/>
            <a:ext cx="7040448" cy="16215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7622" t="15204" r="87805" b="47073"/>
          <a:stretch/>
        </p:blipFill>
        <p:spPr>
          <a:xfrm>
            <a:off x="4520484" y="4627254"/>
            <a:ext cx="321971" cy="36919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4565561"/>
            <a:ext cx="90409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Cambria" panose="02040503050406030204" pitchFamily="18" charset="0"/>
              </a:rPr>
              <a:t>So the field amplitude |</a:t>
            </a:r>
            <a:r>
              <a:rPr lang="en-US" sz="2200" dirty="0" err="1" smtClean="0">
                <a:latin typeface="Cambria" panose="02040503050406030204" pitchFamily="18" charset="0"/>
              </a:rPr>
              <a:t>E</a:t>
            </a:r>
            <a:r>
              <a:rPr lang="en-US" sz="2200" baseline="-25000" dirty="0" err="1" smtClean="0">
                <a:latin typeface="Cambria" panose="02040503050406030204" pitchFamily="18" charset="0"/>
              </a:rPr>
              <a:t>z</a:t>
            </a:r>
            <a:r>
              <a:rPr lang="en-US" sz="2200" dirty="0" smtClean="0">
                <a:latin typeface="Cambria" panose="02040503050406030204" pitchFamily="18" charset="0"/>
              </a:rPr>
              <a:t>|=modulus(     ) and the phase </a:t>
            </a:r>
            <a:r>
              <a:rPr lang="el-GR" sz="2200" dirty="0" smtClean="0">
                <a:latin typeface="Cambria" panose="02040503050406030204" pitchFamily="18" charset="0"/>
              </a:rPr>
              <a:t>φ</a:t>
            </a:r>
            <a:r>
              <a:rPr lang="en-US" sz="2200" baseline="-25000" dirty="0" smtClean="0">
                <a:latin typeface="Cambria" panose="02040503050406030204" pitchFamily="18" charset="0"/>
              </a:rPr>
              <a:t>o</a:t>
            </a:r>
            <a:r>
              <a:rPr lang="en-US" sz="2200" dirty="0" smtClean="0">
                <a:latin typeface="Cambria" panose="02040503050406030204" pitchFamily="18" charset="0"/>
              </a:rPr>
              <a:t>=</a:t>
            </a:r>
            <a:r>
              <a:rPr lang="en-US" sz="2200" dirty="0" err="1" smtClean="0">
                <a:latin typeface="Cambria" panose="02040503050406030204" pitchFamily="18" charset="0"/>
              </a:rPr>
              <a:t>atan</a:t>
            </a:r>
            <a:r>
              <a:rPr lang="en-US" sz="2200" dirty="0" smtClean="0">
                <a:latin typeface="Cambria" panose="02040503050406030204" pitchFamily="18" charset="0"/>
              </a:rPr>
              <a:t>(</a:t>
            </a:r>
            <a:r>
              <a:rPr lang="en-US" sz="2200" dirty="0" err="1" smtClean="0">
                <a:latin typeface="Cambria" panose="02040503050406030204" pitchFamily="18" charset="0"/>
              </a:rPr>
              <a:t>Im</a:t>
            </a:r>
            <a:r>
              <a:rPr lang="en-US" sz="2200" dirty="0" smtClean="0">
                <a:latin typeface="Cambria" panose="02040503050406030204" pitchFamily="18" charset="0"/>
              </a:rPr>
              <a:t>/Re)</a:t>
            </a:r>
          </a:p>
          <a:p>
            <a:endParaRPr lang="en-US" sz="2200" dirty="0" smtClean="0">
              <a:latin typeface="Cambria" panose="02040503050406030204" pitchFamily="18" charset="0"/>
            </a:endParaRPr>
          </a:p>
          <a:p>
            <a:r>
              <a:rPr lang="en-US" sz="2200" dirty="0" smtClean="0">
                <a:latin typeface="Cambria" panose="02040503050406030204" pitchFamily="18" charset="0"/>
              </a:rPr>
              <a:t>Phase correction: </a:t>
            </a:r>
            <a:r>
              <a:rPr lang="el-GR" sz="2200" dirty="0" smtClean="0">
                <a:latin typeface="Cambria" panose="02040503050406030204" pitchFamily="18" charset="0"/>
              </a:rPr>
              <a:t>φ</a:t>
            </a:r>
            <a:r>
              <a:rPr lang="en-US" sz="2200" dirty="0" smtClean="0">
                <a:latin typeface="Cambria" panose="02040503050406030204" pitchFamily="18" charset="0"/>
              </a:rPr>
              <a:t>=</a:t>
            </a:r>
            <a:r>
              <a:rPr lang="el-GR" sz="2200" dirty="0" smtClean="0">
                <a:latin typeface="Cambria" panose="02040503050406030204" pitchFamily="18" charset="0"/>
              </a:rPr>
              <a:t>φ</a:t>
            </a:r>
            <a:r>
              <a:rPr lang="en-US" sz="2200" i="1" baseline="-25000" dirty="0" smtClean="0">
                <a:latin typeface="Cambria" panose="02040503050406030204" pitchFamily="18" charset="0"/>
              </a:rPr>
              <a:t>o </a:t>
            </a:r>
            <a:r>
              <a:rPr lang="en-US" sz="2200" dirty="0" smtClean="0">
                <a:latin typeface="Cambria" panose="02040503050406030204" pitchFamily="18" charset="0"/>
              </a:rPr>
              <a:t>± </a:t>
            </a:r>
            <a:r>
              <a:rPr lang="en-US" sz="2200" i="1" dirty="0" err="1" smtClean="0">
                <a:latin typeface="Cambria" panose="02040503050406030204" pitchFamily="18" charset="0"/>
              </a:rPr>
              <a:t>y</a:t>
            </a:r>
            <a:r>
              <a:rPr lang="en-US" sz="2200" dirty="0" err="1" smtClean="0">
                <a:latin typeface="Cambria" panose="02040503050406030204" pitchFamily="18" charset="0"/>
              </a:rPr>
              <a:t>sin</a:t>
            </a:r>
            <a:r>
              <a:rPr lang="el-GR" sz="2200" dirty="0" smtClean="0">
                <a:latin typeface="Cambria" panose="02040503050406030204" pitchFamily="18" charset="0"/>
              </a:rPr>
              <a:t>θ</a:t>
            </a:r>
            <a:r>
              <a:rPr lang="en-US" sz="2200" dirty="0" smtClean="0">
                <a:latin typeface="Cambria" panose="02040503050406030204" pitchFamily="18" charset="0"/>
              </a:rPr>
              <a:t>(2</a:t>
            </a:r>
            <a:r>
              <a:rPr lang="el-GR" sz="2200" dirty="0" smtClean="0">
                <a:latin typeface="Cambria" panose="02040503050406030204" pitchFamily="18" charset="0"/>
              </a:rPr>
              <a:t>π</a:t>
            </a:r>
            <a:r>
              <a:rPr lang="en-US" sz="2200" dirty="0" smtClean="0">
                <a:latin typeface="Cambria" panose="02040503050406030204" pitchFamily="18" charset="0"/>
              </a:rPr>
              <a:t>)/</a:t>
            </a:r>
            <a:r>
              <a:rPr lang="el-GR" sz="2200" dirty="0" smtClean="0">
                <a:latin typeface="Cambria" panose="02040503050406030204" pitchFamily="18" charset="0"/>
              </a:rPr>
              <a:t>λ</a:t>
            </a:r>
            <a:r>
              <a:rPr lang="en-US" sz="2200" dirty="0" smtClean="0">
                <a:latin typeface="Cambria" panose="02040503050406030204" pitchFamily="18" charset="0"/>
              </a:rPr>
              <a:t> </a:t>
            </a:r>
            <a:endParaRPr lang="en-US" sz="22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371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70</Words>
  <Application>Microsoft Office PowerPoint</Application>
  <PresentationFormat>Widescreen</PresentationFormat>
  <Paragraphs>10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</vt:lpstr>
      <vt:lpstr>Cambria Math</vt:lpstr>
      <vt:lpstr>Office Theme</vt:lpstr>
      <vt:lpstr>PowerPoint Presentation</vt:lpstr>
      <vt:lpstr>Implementation of phase correction</vt:lpstr>
    </vt:vector>
  </TitlesOfParts>
  <Company>UNC Charlotte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Moreno Cleves, Camilo</dc:creator>
  <cp:lastModifiedBy>Moreno Cleves, Camilo</cp:lastModifiedBy>
  <cp:revision>6</cp:revision>
  <dcterms:created xsi:type="dcterms:W3CDTF">2018-08-30T20:07:03Z</dcterms:created>
  <dcterms:modified xsi:type="dcterms:W3CDTF">2018-08-30T20:50:12Z</dcterms:modified>
</cp:coreProperties>
</file>

<file path=docProps/thumbnail.jpeg>
</file>